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5" r:id="rId2"/>
    <p:sldId id="310" r:id="rId3"/>
    <p:sldId id="311" r:id="rId4"/>
    <p:sldId id="322" r:id="rId5"/>
    <p:sldId id="321" r:id="rId6"/>
    <p:sldId id="323" r:id="rId7"/>
    <p:sldId id="336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16" r:id="rId17"/>
    <p:sldId id="335" r:id="rId18"/>
    <p:sldId id="317" r:id="rId19"/>
    <p:sldId id="332" r:id="rId20"/>
    <p:sldId id="318" r:id="rId21"/>
    <p:sldId id="334" r:id="rId22"/>
    <p:sldId id="319" r:id="rId23"/>
    <p:sldId id="337" r:id="rId24"/>
    <p:sldId id="338" r:id="rId25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9DDC87-F205-48A0-A47E-8892996DEB50}">
          <p14:sldIdLst>
            <p14:sldId id="265"/>
            <p14:sldId id="310"/>
          </p14:sldIdLst>
        </p14:section>
        <p14:section name="Business Challenge" id="{35DC758B-6107-4A3B-9824-D558C8875114}">
          <p14:sldIdLst>
            <p14:sldId id="311"/>
            <p14:sldId id="322"/>
            <p14:sldId id="321"/>
            <p14:sldId id="323"/>
            <p14:sldId id="336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16"/>
            <p14:sldId id="335"/>
            <p14:sldId id="317"/>
            <p14:sldId id="332"/>
            <p14:sldId id="318"/>
            <p14:sldId id="334"/>
            <p14:sldId id="319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2" d="100"/>
          <a:sy n="82" d="100"/>
        </p:scale>
        <p:origin x="720" y="5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505224232246514E-2"/>
          <c:y val="0.16996372333151694"/>
          <c:w val="0.94548826262942742"/>
          <c:h val="0.767425980976346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7E-4AD4-9D42-733086CA86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7E-4AD4-9D42-733086CA86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7E-4AD4-9D42-733086CA86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652095"/>
        <c:axId val="186649215"/>
      </c:barChart>
      <c:catAx>
        <c:axId val="186652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49215"/>
        <c:crosses val="autoZero"/>
        <c:auto val="1"/>
        <c:lblAlgn val="ctr"/>
        <c:lblOffset val="100"/>
        <c:noMultiLvlLbl val="0"/>
      </c:catAx>
      <c:valAx>
        <c:axId val="18664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5209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6/25/2025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6/25/2025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6/25/2025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6/25/2025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6/25/2025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6/25/2025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6/25/2025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huvaneswari-kapuluru-2892682bb/" TargetMode="External"/><Relationship Id="rId2" Type="http://schemas.openxmlformats.org/officeDocument/2006/relationships/hyperlink" Target="mailto:bhuvaneswari2821@gmail.co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hyperlink" Target="https://github.com/KapuluruBhuvaneswariVspdbc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Executive Insights for </a:t>
            </a:r>
            <a:r>
              <a:rPr lang="en-US" dirty="0" err="1"/>
              <a:t>Atliq</a:t>
            </a:r>
            <a:r>
              <a:rPr lang="en-US" dirty="0"/>
              <a:t> Hardware using SQL &amp; Tableau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Business Intelligence Case Study on Ad-Hoc Request Analysis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37F5E-3427-6ED2-DD0C-FB8145B42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FFB626-C24B-BF38-08BB-52D2DD99C330}"/>
              </a:ext>
            </a:extLst>
          </p:cNvPr>
          <p:cNvSpPr txBox="1"/>
          <p:nvPr/>
        </p:nvSpPr>
        <p:spPr>
          <a:xfrm>
            <a:off x="693812" y="620688"/>
            <a:ext cx="79461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6. Generate a report which contains the top 5 customers who received an average high </a:t>
            </a:r>
            <a:r>
              <a:rPr lang="en-US" sz="2400" dirty="0" err="1"/>
              <a:t>pre_invoice_discount_pct</a:t>
            </a:r>
            <a:r>
              <a:rPr lang="en-US" sz="2400" dirty="0"/>
              <a:t> for the fiscal year 2021 and in the Indian market. The final output contains these fields, </a:t>
            </a:r>
            <a:r>
              <a:rPr lang="en-US" sz="2400" dirty="0" err="1"/>
              <a:t>customer_code</a:t>
            </a:r>
            <a:r>
              <a:rPr lang="en-US" sz="2400" dirty="0"/>
              <a:t> customer </a:t>
            </a:r>
            <a:r>
              <a:rPr lang="en-US" sz="2400" dirty="0" err="1"/>
              <a:t>average_discount_percentage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848C3-9C83-88C6-B209-BDAB35AD2601}"/>
              </a:ext>
            </a:extLst>
          </p:cNvPr>
          <p:cNvSpPr txBox="1"/>
          <p:nvPr/>
        </p:nvSpPr>
        <p:spPr>
          <a:xfrm>
            <a:off x="-26559" y="6191834"/>
            <a:ext cx="12188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brands offer deeper discounts, while premium ones like </a:t>
            </a:r>
            <a:r>
              <a:rPr lang="en-US" dirty="0" err="1"/>
              <a:t>Atliq</a:t>
            </a:r>
            <a:r>
              <a:rPr lang="en-US" dirty="0"/>
              <a:t> Exclusive give very minimal discounts. This indicates different positioning strategies across product lines.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D3EACC-72C5-B64F-6B6A-DA00A0A4A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48" y="2804811"/>
            <a:ext cx="8916138" cy="29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BBB43-1409-F9FE-6ED0-85094551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89FEF9-2A90-BDE1-7178-917A4AB301A9}"/>
              </a:ext>
            </a:extLst>
          </p:cNvPr>
          <p:cNvSpPr txBox="1"/>
          <p:nvPr/>
        </p:nvSpPr>
        <p:spPr>
          <a:xfrm>
            <a:off x="319055" y="260328"/>
            <a:ext cx="79461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7. Get the complete report of the Gross sales amount for the customer “</a:t>
            </a:r>
            <a:r>
              <a:rPr lang="en-US" sz="2000" dirty="0" err="1"/>
              <a:t>Atliq</a:t>
            </a:r>
            <a:r>
              <a:rPr lang="en-US" sz="2000" dirty="0"/>
              <a:t> Exclusive” for each month . This analysis helps to get an idea of low and high-performing months and take strategic decisions. The final report contains these columns: Month Year Gross sales Amount 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76AE0-DD9E-0146-5663-C428E09B7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44" y="484246"/>
            <a:ext cx="3217059" cy="5177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40101-C22A-627E-3273-A15B18EE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2" y="1893514"/>
            <a:ext cx="7984786" cy="3839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B66C76-B32A-85B5-5424-B3400F0134DD}"/>
              </a:ext>
            </a:extLst>
          </p:cNvPr>
          <p:cNvSpPr txBox="1"/>
          <p:nvPr/>
        </p:nvSpPr>
        <p:spPr>
          <a:xfrm>
            <a:off x="146808" y="6050588"/>
            <a:ext cx="11710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Sales consistently rise during certain months—especially around September–October, December, and April–June. This pattern should be used to plan future campaigns and product launches.</a:t>
            </a:r>
          </a:p>
        </p:txBody>
      </p:sp>
    </p:spTree>
    <p:extLst>
      <p:ext uri="{BB962C8B-B14F-4D97-AF65-F5344CB8AC3E}">
        <p14:creationId xmlns:p14="http://schemas.microsoft.com/office/powerpoint/2010/main" val="70159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26D97-D53C-C65E-9CEF-729AF84D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9CF2ED-E0B6-0AAC-1A26-4CFC2719C647}"/>
              </a:ext>
            </a:extLst>
          </p:cNvPr>
          <p:cNvSpPr txBox="1"/>
          <p:nvPr/>
        </p:nvSpPr>
        <p:spPr>
          <a:xfrm>
            <a:off x="693812" y="620688"/>
            <a:ext cx="79461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8. In which quarter of 2020, got the maximum </a:t>
            </a:r>
            <a:r>
              <a:rPr lang="en-US" sz="2400" dirty="0" err="1"/>
              <a:t>total_sold_quantity</a:t>
            </a:r>
            <a:r>
              <a:rPr lang="en-US" sz="2400" dirty="0"/>
              <a:t>? The final output contains these fields sorted by the </a:t>
            </a:r>
            <a:r>
              <a:rPr lang="en-US" sz="2400" dirty="0" err="1"/>
              <a:t>total_sold_quantity</a:t>
            </a:r>
            <a:r>
              <a:rPr lang="en-US" sz="2400" dirty="0"/>
              <a:t>, Quarter </a:t>
            </a:r>
            <a:r>
              <a:rPr lang="en-US" sz="2400" dirty="0" err="1"/>
              <a:t>total_sold_quantity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C2C07-AA7B-2D2D-91B1-A190EE52E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8" y="780847"/>
            <a:ext cx="3427428" cy="4743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488450-200F-1989-AD06-D8F547DA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3141838"/>
            <a:ext cx="4391910" cy="2382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CCC40C-A0A6-3C51-9E62-1A88E2E654A3}"/>
              </a:ext>
            </a:extLst>
          </p:cNvPr>
          <p:cNvSpPr txBox="1"/>
          <p:nvPr/>
        </p:nvSpPr>
        <p:spPr>
          <a:xfrm>
            <a:off x="1461519" y="6077153"/>
            <a:ext cx="9955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Quarterly data shows that the first quarter performs best in terms of average sales, while the third quarter tends to be slower. A targeted strategy is needed to lift Q3 performance.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190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6D91-D1D8-DEBC-1BE5-00F575FA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78969F-9E88-752A-CEB1-E17AB03A5FCA}"/>
              </a:ext>
            </a:extLst>
          </p:cNvPr>
          <p:cNvSpPr txBox="1"/>
          <p:nvPr/>
        </p:nvSpPr>
        <p:spPr>
          <a:xfrm>
            <a:off x="693812" y="620688"/>
            <a:ext cx="79461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9. Which channel helped to bring more gross sales in the fiscal year 2021 and the percentage of contribution? The final output contains these fields, channel </a:t>
            </a:r>
            <a:r>
              <a:rPr lang="en-US" sz="2400" dirty="0" err="1"/>
              <a:t>gross_sales_mln</a:t>
            </a:r>
            <a:r>
              <a:rPr lang="en-US" sz="2400" dirty="0"/>
              <a:t> percentage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2F12E-F1C0-7C00-7B53-7811DADBD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2" t="9098" r="12334" b="-417"/>
          <a:stretch>
            <a:fillRect/>
          </a:stretch>
        </p:blipFill>
        <p:spPr>
          <a:xfrm>
            <a:off x="8470676" y="1124744"/>
            <a:ext cx="3600400" cy="4896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057980-BD72-0CEB-E2CC-40858AB77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5" y="3067018"/>
            <a:ext cx="6282340" cy="252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102E3-5BFE-B58A-3434-61A12E220C53}"/>
              </a:ext>
            </a:extLst>
          </p:cNvPr>
          <p:cNvSpPr txBox="1"/>
          <p:nvPr/>
        </p:nvSpPr>
        <p:spPr>
          <a:xfrm>
            <a:off x="660720" y="6225317"/>
            <a:ext cx="11377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retailer channel is the company’s biggest contributor to sales by far. However, reliance on a single channel suggests a need to strengthen direct and distributor channels too.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099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20DCF-0E22-208C-056D-AE9005312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D695F2-D361-FFAB-54AA-3A4AE4D4F361}"/>
              </a:ext>
            </a:extLst>
          </p:cNvPr>
          <p:cNvSpPr txBox="1"/>
          <p:nvPr/>
        </p:nvSpPr>
        <p:spPr>
          <a:xfrm>
            <a:off x="117747" y="64914"/>
            <a:ext cx="12071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10. Get the Top 3 products in each division that have a high </a:t>
            </a:r>
            <a:r>
              <a:rPr lang="en-US" sz="2400" dirty="0" err="1"/>
              <a:t>total_sold_quantity</a:t>
            </a:r>
            <a:r>
              <a:rPr lang="en-US" sz="2400" dirty="0"/>
              <a:t> in the </a:t>
            </a:r>
            <a:r>
              <a:rPr lang="en-US" sz="2400" dirty="0" err="1"/>
              <a:t>fiscal_year</a:t>
            </a:r>
            <a:r>
              <a:rPr lang="en-US" sz="2400" dirty="0"/>
              <a:t> 2021? The final output contains these fields, division </a:t>
            </a:r>
            <a:r>
              <a:rPr lang="en-US" sz="2400" dirty="0" err="1"/>
              <a:t>product_code</a:t>
            </a:r>
            <a:r>
              <a:rPr lang="en-US" sz="2400" dirty="0"/>
              <a:t>  product </a:t>
            </a:r>
            <a:r>
              <a:rPr lang="en-US" sz="2400" dirty="0" err="1"/>
              <a:t>total_sold_quantity</a:t>
            </a:r>
            <a:r>
              <a:rPr lang="en-US" sz="2400" dirty="0"/>
              <a:t> </a:t>
            </a:r>
            <a:r>
              <a:rPr lang="en-US" sz="2400" dirty="0" err="1"/>
              <a:t>rank_order</a:t>
            </a:r>
            <a:r>
              <a:rPr lang="en-US" sz="2400" dirty="0"/>
              <a:t>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E78F7-9AFF-DF69-868E-7B19BA5CB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3931" y="1470299"/>
            <a:ext cx="8233767" cy="19587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96F43B-5DA6-99D7-4FAE-998C187D9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41" b="14941"/>
          <a:stretch>
            <a:fillRect/>
          </a:stretch>
        </p:blipFill>
        <p:spPr>
          <a:xfrm>
            <a:off x="1773932" y="3634057"/>
            <a:ext cx="8233767" cy="2315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23B8D-6923-3806-77F4-8FEC0F46F684}"/>
              </a:ext>
            </a:extLst>
          </p:cNvPr>
          <p:cNvSpPr txBox="1"/>
          <p:nvPr/>
        </p:nvSpPr>
        <p:spPr>
          <a:xfrm>
            <a:off x="117747" y="6154336"/>
            <a:ext cx="12071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both tech and accessories, a few key products consistently perform best. These should be highlighted in marketing and stock planning.</a:t>
            </a:r>
          </a:p>
        </p:txBody>
      </p:sp>
    </p:spTree>
    <p:extLst>
      <p:ext uri="{BB962C8B-B14F-4D97-AF65-F5344CB8AC3E}">
        <p14:creationId xmlns:p14="http://schemas.microsoft.com/office/powerpoint/2010/main" val="33840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661B-C1DD-7A8C-0034-513D67B1D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69558" cy="3256384"/>
          </a:xfrm>
        </p:spPr>
        <p:txBody>
          <a:bodyPr/>
          <a:lstStyle/>
          <a:p>
            <a:r>
              <a:rPr lang="en-IN" b="1" dirty="0"/>
              <a:t>Overall Summary of Insights</a:t>
            </a:r>
            <a:br>
              <a:rPr lang="en-IN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86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03F9CB-D922-B48A-7407-323B4F44C5C5}"/>
              </a:ext>
            </a:extLst>
          </p:cNvPr>
          <p:cNvSpPr txBox="1"/>
          <p:nvPr/>
        </p:nvSpPr>
        <p:spPr>
          <a:xfrm>
            <a:off x="909836" y="830917"/>
            <a:ext cx="11711036" cy="5196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India is the strongest and most consistent market in APAC.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Business performance improved significantly from 2020 to 2021.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product segments saw growth — especially desktops and accessories</a:t>
            </a:r>
            <a:r>
              <a:rPr lang="en-US" sz="28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Premium brands offer lower discounts; mass-market brands offer higher.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Sales peak during festive and summer months (Sept–Oct, Apr–Jun).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Q1 is the best-performing quarter; Q3 shows the lowest sales.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AQ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</a:rPr>
              <a:t>Pendrive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 and AQ Gamer are top-performing products.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Gaming and digital accessories are rising in popularity.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54B13-BAF5-88D0-3C03-040C0CE1F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CD839-10AD-BC3E-7868-1FF090DB32C5}"/>
              </a:ext>
            </a:extLst>
          </p:cNvPr>
          <p:cNvSpPr txBox="1"/>
          <p:nvPr/>
        </p:nvSpPr>
        <p:spPr>
          <a:xfrm>
            <a:off x="2277988" y="2492896"/>
            <a:ext cx="8208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RECOMMENDATIONS TO THE </a:t>
            </a:r>
          </a:p>
          <a:p>
            <a:r>
              <a:rPr lang="en-IN" sz="4400" dirty="0"/>
              <a:t>               MANAGEMENT</a:t>
            </a:r>
          </a:p>
        </p:txBody>
      </p:sp>
    </p:spTree>
    <p:extLst>
      <p:ext uri="{BB962C8B-B14F-4D97-AF65-F5344CB8AC3E}">
        <p14:creationId xmlns:p14="http://schemas.microsoft.com/office/powerpoint/2010/main" val="244487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CF8A81-177C-1D46-B44F-2B70DF7F02B0}"/>
              </a:ext>
            </a:extLst>
          </p:cNvPr>
          <p:cNvSpPr txBox="1"/>
          <p:nvPr/>
        </p:nvSpPr>
        <p:spPr>
          <a:xfrm>
            <a:off x="981844" y="548680"/>
            <a:ext cx="9766821" cy="334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800" b="1" dirty="0"/>
              <a:t>1. Focus on High-Growth Segments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Increase investment in </a:t>
            </a:r>
            <a:r>
              <a:rPr lang="en-US" sz="2800" b="1" dirty="0"/>
              <a:t>Desktops and Accessories</a:t>
            </a:r>
            <a:r>
              <a:rPr lang="en-US" sz="2800" dirty="0"/>
              <a:t>, which show </a:t>
            </a:r>
            <a:r>
              <a:rPr lang="en-US" sz="2800" b="1" dirty="0"/>
              <a:t>over 30%+ growth</a:t>
            </a:r>
            <a:r>
              <a:rPr lang="en-US" sz="28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Enhance production and distribution of high-demand products like </a:t>
            </a:r>
            <a:r>
              <a:rPr lang="en-US" sz="2800" b="1" dirty="0"/>
              <a:t>DCF-2 Home Layer</a:t>
            </a:r>
            <a:endParaRPr lang="en-US" sz="2800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94B479B7-5C5E-B0BD-B938-0269A3982153}"/>
              </a:ext>
            </a:extLst>
          </p:cNvPr>
          <p:cNvSpPr/>
          <p:nvPr/>
        </p:nvSpPr>
        <p:spPr>
          <a:xfrm>
            <a:off x="10486901" y="3447662"/>
            <a:ext cx="1440160" cy="266429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10FD2C48-A144-53F7-B9E0-481F04127A1D}"/>
              </a:ext>
            </a:extLst>
          </p:cNvPr>
          <p:cNvSpPr/>
          <p:nvPr/>
        </p:nvSpPr>
        <p:spPr>
          <a:xfrm>
            <a:off x="8856984" y="3823909"/>
            <a:ext cx="1440160" cy="228804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BEB29BC9-C2DB-F066-9DE8-72B062EEA87F}"/>
              </a:ext>
            </a:extLst>
          </p:cNvPr>
          <p:cNvSpPr/>
          <p:nvPr/>
        </p:nvSpPr>
        <p:spPr>
          <a:xfrm>
            <a:off x="7443091" y="4522711"/>
            <a:ext cx="1224136" cy="160283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6F07-4D9F-5C51-89F5-5573FB94C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7A0998-82EC-18E4-C934-98807A4BA0BF}"/>
              </a:ext>
            </a:extLst>
          </p:cNvPr>
          <p:cNvSpPr txBox="1"/>
          <p:nvPr/>
        </p:nvSpPr>
        <p:spPr>
          <a:xfrm>
            <a:off x="981844" y="548680"/>
            <a:ext cx="9766821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2</a:t>
            </a:r>
            <a:r>
              <a:rPr lang="en-IN" sz="4800" dirty="0"/>
              <a:t>. Strengthen Retail Strategy</a:t>
            </a:r>
          </a:p>
          <a:p>
            <a:r>
              <a:rPr lang="en-US" sz="2800" dirty="0"/>
              <a:t>Maintain and enhance support for </a:t>
            </a:r>
            <a:r>
              <a:rPr lang="en-US" sz="2800" b="1" dirty="0"/>
              <a:t>retail partners</a:t>
            </a:r>
            <a:r>
              <a:rPr lang="en-US" sz="2800" dirty="0"/>
              <a:t>, your primary sales channel.</a:t>
            </a:r>
          </a:p>
          <a:p>
            <a:endParaRPr lang="en-US" sz="2800" dirty="0"/>
          </a:p>
          <a:p>
            <a:r>
              <a:rPr lang="en-US" sz="2800" dirty="0"/>
              <a:t>Use loyalty programs or exclusive deals to retain and grow retailer engagement.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17B8DD-9602-7D29-0971-2B6DC21039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3284984"/>
            <a:ext cx="486054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910844" y="332656"/>
            <a:ext cx="9144001" cy="1371600"/>
          </a:xfrm>
        </p:spPr>
        <p:txBody>
          <a:bodyPr/>
          <a:lstStyle/>
          <a:p>
            <a:r>
              <a:rPr lang="en-IN" dirty="0"/>
              <a:t>About </a:t>
            </a:r>
            <a:r>
              <a:rPr lang="en-IN" dirty="0" err="1"/>
              <a:t>Atliq</a:t>
            </a:r>
            <a:r>
              <a:rPr lang="en-IN" dirty="0"/>
              <a:t> </a:t>
            </a:r>
            <a:r>
              <a:rPr lang="en-IN" dirty="0" err="1"/>
              <a:t>Hardwares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879622" y="2109337"/>
            <a:ext cx="9134391" cy="4114801"/>
          </a:xfrm>
        </p:spPr>
        <p:txBody>
          <a:bodyPr/>
          <a:lstStyle/>
          <a:p>
            <a:r>
              <a:rPr lang="en-US" dirty="0"/>
              <a:t>Leading computer hardware company in India </a:t>
            </a:r>
          </a:p>
          <a:p>
            <a:pPr marL="0" indent="0">
              <a:buNone/>
            </a:pPr>
            <a:r>
              <a:rPr lang="en-US" dirty="0"/>
              <a:t>Management needs data-informed decision-making </a:t>
            </a:r>
          </a:p>
          <a:p>
            <a:pPr marL="0" indent="0">
              <a:buNone/>
            </a:pPr>
            <a:r>
              <a:rPr lang="en-US" dirty="0"/>
              <a:t>support.</a:t>
            </a:r>
          </a:p>
          <a:p>
            <a:r>
              <a:rPr lang="en-US" dirty="0"/>
              <a:t>Expanding operations across APAC, EMEA, and </a:t>
            </a:r>
          </a:p>
          <a:p>
            <a:pPr marL="0" indent="0">
              <a:buNone/>
            </a:pPr>
            <a:r>
              <a:rPr lang="en-US" dirty="0"/>
              <a:t>North America </a:t>
            </a:r>
          </a:p>
          <a:p>
            <a:r>
              <a:rPr lang="en-US" dirty="0"/>
              <a:t>Focus on innovation and customer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93E042-48E5-7008-24D7-6D1E35B9E2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5" b="6885"/>
          <a:stretch>
            <a:fillRect/>
          </a:stretch>
        </p:blipFill>
        <p:spPr>
          <a:xfrm>
            <a:off x="31222" y="0"/>
            <a:ext cx="4334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BFD72D-BFC7-3605-60CC-81B85C39D7AE}"/>
              </a:ext>
            </a:extLst>
          </p:cNvPr>
          <p:cNvSpPr txBox="1"/>
          <p:nvPr/>
        </p:nvSpPr>
        <p:spPr>
          <a:xfrm>
            <a:off x="765820" y="836712"/>
            <a:ext cx="794451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 3. Optimize Discounting</a:t>
            </a:r>
          </a:p>
          <a:p>
            <a:pPr>
              <a:buNone/>
            </a:pPr>
            <a:endParaRPr lang="en-US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Reassess high-discount brands (e.g., Electric E-Store) to balance volume with profitability.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Use </a:t>
            </a:r>
            <a:r>
              <a:rPr lang="en-US" sz="3200" b="1" dirty="0"/>
              <a:t>tiered discount strategies</a:t>
            </a:r>
            <a:r>
              <a:rPr lang="en-US" sz="3200" dirty="0"/>
              <a:t> based on market performance.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9C008-B3C1-538B-CE17-7791E0E993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86" y="3501008"/>
            <a:ext cx="3563119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B2B21-52D6-B24B-6A06-93BE41252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4CFBA36-D06E-88DF-0072-0A1043C71E88}"/>
              </a:ext>
            </a:extLst>
          </p:cNvPr>
          <p:cNvSpPr txBox="1"/>
          <p:nvPr/>
        </p:nvSpPr>
        <p:spPr>
          <a:xfrm>
            <a:off x="405780" y="476672"/>
            <a:ext cx="100811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4. Time Marketing with Sales Seasons</a:t>
            </a:r>
          </a:p>
          <a:p>
            <a:endParaRPr lang="en-US" sz="4000" b="1" dirty="0"/>
          </a:p>
          <a:p>
            <a:r>
              <a:rPr lang="en-US" sz="3200" dirty="0"/>
              <a:t>Launch key campaigns in </a:t>
            </a:r>
            <a:r>
              <a:rPr lang="en-US" sz="3200" b="1" dirty="0"/>
              <a:t>April–June and September–December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r>
              <a:rPr lang="en-US" sz="3200" dirty="0"/>
              <a:t>Introduce product launches or bundling </a:t>
            </a:r>
          </a:p>
          <a:p>
            <a:r>
              <a:rPr lang="en-US" sz="3200" dirty="0"/>
              <a:t>offers aligned with sales peaks.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78A1476-F1E4-AC25-148F-4E12B7695047}"/>
              </a:ext>
            </a:extLst>
          </p:cNvPr>
          <p:cNvSpPr/>
          <p:nvPr/>
        </p:nvSpPr>
        <p:spPr>
          <a:xfrm>
            <a:off x="7750596" y="2708920"/>
            <a:ext cx="4320480" cy="414908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9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820" y="1196752"/>
            <a:ext cx="12745415" cy="4823048"/>
          </a:xfrm>
        </p:spPr>
        <p:txBody>
          <a:bodyPr>
            <a:normAutofit/>
          </a:bodyPr>
          <a:lstStyle/>
          <a:p>
            <a:r>
              <a:rPr lang="en-US" sz="4000" b="1" dirty="0"/>
              <a:t>5. Expand Data Analytics Team</a:t>
            </a:r>
          </a:p>
          <a:p>
            <a:endParaRPr lang="en-US" sz="4000" b="1" dirty="0"/>
          </a:p>
          <a:p>
            <a:r>
              <a:rPr lang="en-US" sz="2800" dirty="0"/>
              <a:t>Hire data analysts to </a:t>
            </a:r>
            <a:r>
              <a:rPr lang="en-US" sz="2800" b="1" dirty="0"/>
              <a:t>automate reporting</a:t>
            </a:r>
            <a:r>
              <a:rPr lang="en-US" sz="2800" dirty="0"/>
              <a:t>, </a:t>
            </a:r>
            <a:r>
              <a:rPr lang="en-US" sz="2800" b="1" dirty="0"/>
              <a:t>forecast </a:t>
            </a:r>
          </a:p>
          <a:p>
            <a:r>
              <a:rPr lang="en-US" sz="2800" b="1" dirty="0"/>
              <a:t>trends</a:t>
            </a:r>
            <a:r>
              <a:rPr lang="en-US" sz="2800" dirty="0"/>
              <a:t>, and support </a:t>
            </a:r>
            <a:r>
              <a:rPr lang="en-US" sz="2800" b="1" dirty="0"/>
              <a:t>faster decisions</a:t>
            </a:r>
            <a:r>
              <a:rPr lang="en-US" sz="2800" dirty="0"/>
              <a:t>.</a:t>
            </a:r>
          </a:p>
          <a:p>
            <a:r>
              <a:rPr lang="en-US" sz="2800" dirty="0"/>
              <a:t>Equip team with tools like Tableau and SQL </a:t>
            </a:r>
          </a:p>
          <a:p>
            <a:r>
              <a:rPr lang="en-US" sz="2800" dirty="0"/>
              <a:t>for scalable insights delivery.</a:t>
            </a:r>
          </a:p>
          <a:p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524849E-632C-A7CF-55AC-81A3782080DE}"/>
              </a:ext>
            </a:extLst>
          </p:cNvPr>
          <p:cNvSpPr/>
          <p:nvPr/>
        </p:nvSpPr>
        <p:spPr>
          <a:xfrm>
            <a:off x="7844916" y="2420888"/>
            <a:ext cx="4104456" cy="4176464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778F9-1876-28C6-DBB6-2FF4F0AD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A0F07-1A92-6484-E423-4E43AAA64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453" y="692696"/>
            <a:ext cx="12745415" cy="5112568"/>
          </a:xfrm>
        </p:spPr>
        <p:txBody>
          <a:bodyPr>
            <a:normAutofit/>
          </a:bodyPr>
          <a:lstStyle/>
          <a:p>
            <a:r>
              <a:rPr lang="en-IN" sz="4000" b="1" dirty="0"/>
              <a:t>Technical Skills</a:t>
            </a:r>
          </a:p>
          <a:p>
            <a:endParaRPr lang="en-IN" sz="4000" dirty="0"/>
          </a:p>
          <a:p>
            <a:r>
              <a:rPr lang="en-IN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SQL</a:t>
            </a:r>
            <a:r>
              <a:rPr lang="en-IN" sz="2800" dirty="0"/>
              <a:t>: Joins, Aggregations, Window Functions, Subqueries</a:t>
            </a:r>
          </a:p>
          <a:p>
            <a:endParaRPr lang="en-IN" sz="2800" dirty="0"/>
          </a:p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Tableau</a:t>
            </a:r>
            <a:r>
              <a:rPr lang="en-IN" sz="4000" dirty="0"/>
              <a:t>: </a:t>
            </a:r>
            <a:r>
              <a:rPr lang="en-IN" sz="2800" dirty="0"/>
              <a:t>Dashboards, Charts</a:t>
            </a:r>
          </a:p>
          <a:p>
            <a:endParaRPr lang="en-IN" sz="2800" dirty="0"/>
          </a:p>
          <a:p>
            <a:r>
              <a:rPr lang="en-IN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Analysis</a:t>
            </a:r>
            <a:r>
              <a:rPr lang="en-IN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</a:t>
            </a:r>
            <a:r>
              <a:rPr lang="en-IN" sz="2800" dirty="0"/>
              <a:t>Trend comparison, segmentation, </a:t>
            </a:r>
          </a:p>
          <a:p>
            <a:r>
              <a:rPr lang="en-IN" sz="2800" dirty="0"/>
              <a:t>product/customer insights</a:t>
            </a:r>
          </a:p>
          <a:p>
            <a:endParaRPr lang="en-US" dirty="0"/>
          </a:p>
        </p:txBody>
      </p:sp>
      <p:sp>
        <p:nvSpPr>
          <p:cNvPr id="16" name="Flowchart: Punched Tape 15">
            <a:extLst>
              <a:ext uri="{FF2B5EF4-FFF2-40B4-BE49-F238E27FC236}">
                <a16:creationId xmlns:a16="http://schemas.microsoft.com/office/drawing/2014/main" id="{2DC65D29-41DF-F3D3-590A-95DD0F6839B0}"/>
              </a:ext>
            </a:extLst>
          </p:cNvPr>
          <p:cNvSpPr/>
          <p:nvPr/>
        </p:nvSpPr>
        <p:spPr>
          <a:xfrm>
            <a:off x="8758708" y="3573016"/>
            <a:ext cx="3398982" cy="3284984"/>
          </a:xfrm>
          <a:prstGeom prst="flowChartPunchedTap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Punched Tape 16">
            <a:extLst>
              <a:ext uri="{FF2B5EF4-FFF2-40B4-BE49-F238E27FC236}">
                <a16:creationId xmlns:a16="http://schemas.microsoft.com/office/drawing/2014/main" id="{05AEC2A4-99DA-E902-7120-8904BF863724}"/>
              </a:ext>
            </a:extLst>
          </p:cNvPr>
          <p:cNvSpPr/>
          <p:nvPr/>
        </p:nvSpPr>
        <p:spPr>
          <a:xfrm>
            <a:off x="8902724" y="332656"/>
            <a:ext cx="3254966" cy="3168352"/>
          </a:xfrm>
          <a:prstGeom prst="flowChartPunchedTap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03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3C0E-2A0C-B5B0-0342-80EB5969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164" y="-1179512"/>
            <a:ext cx="8692399" cy="2819400"/>
          </a:xfrm>
        </p:spPr>
        <p:txBody>
          <a:bodyPr/>
          <a:lstStyle/>
          <a:p>
            <a:r>
              <a:rPr lang="en-IN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B4EE6-B5FC-B503-55E0-31E11C28A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5900" y="1639888"/>
            <a:ext cx="10081120" cy="4453408"/>
          </a:xfrm>
        </p:spPr>
        <p:txBody>
          <a:bodyPr>
            <a:normAutofit/>
          </a:bodyPr>
          <a:lstStyle/>
          <a:p>
            <a:br>
              <a:rPr lang="en-IN" sz="18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800" dirty="0">
                <a:solidFill>
                  <a:schemeClr val="tx1"/>
                </a:solidFill>
                <a:latin typeface="Comic Sans MS" panose="030F0702030302020204" pitchFamily="66" charset="0"/>
              </a:rPr>
              <a:t>I appreciate your time reviewing this case study.</a:t>
            </a:r>
          </a:p>
          <a:p>
            <a:br>
              <a:rPr lang="en-IN" sz="1800" dirty="0">
                <a:solidFill>
                  <a:schemeClr val="tx1"/>
                </a:solidFill>
                <a:latin typeface="Comic Sans MS" panose="030F0702030302020204" pitchFamily="66" charset="0"/>
              </a:rPr>
            </a:br>
            <a:r>
              <a:rPr lang="en-IN" sz="1800" dirty="0">
                <a:solidFill>
                  <a:schemeClr val="tx1"/>
                </a:solidFill>
                <a:latin typeface="Comic Sans MS" panose="030F0702030302020204" pitchFamily="66" charset="0"/>
              </a:rPr>
              <a:t>I'm excited about the opportunity to contribute to data-driven decision-making at </a:t>
            </a:r>
            <a:r>
              <a:rPr lang="en-IN" sz="18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Atliq</a:t>
            </a:r>
            <a:r>
              <a:rPr lang="en-IN" sz="1800" dirty="0">
                <a:solidFill>
                  <a:schemeClr val="tx1"/>
                </a:solidFill>
                <a:latin typeface="Comic Sans MS" panose="030F0702030302020204" pitchFamily="66" charset="0"/>
              </a:rPr>
              <a:t> Hardware.</a:t>
            </a:r>
          </a:p>
          <a:p>
            <a:endParaRPr lang="en-IN" sz="18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endParaRPr lang="en-IN" dirty="0">
              <a:latin typeface="Comic Sans MS" panose="030F0702030302020204" pitchFamily="66" charset="0"/>
            </a:endParaRPr>
          </a:p>
          <a:p>
            <a:r>
              <a:rPr lang="en-IN" b="1" dirty="0">
                <a:latin typeface="Comic Sans MS" panose="030F0702030302020204" pitchFamily="66" charset="0"/>
              </a:rPr>
              <a:t>📫 Contact Info:</a:t>
            </a:r>
          </a:p>
          <a:p>
            <a:br>
              <a:rPr lang="en-IN" sz="1400" dirty="0">
                <a:latin typeface="Comic Sans MS" panose="030F0702030302020204" pitchFamily="66" charset="0"/>
              </a:rPr>
            </a:br>
            <a:r>
              <a:rPr lang="en-IN" sz="1400" dirty="0">
                <a:latin typeface="Comic Sans MS" panose="030F0702030302020204" pitchFamily="66" charset="0"/>
              </a:rPr>
              <a:t>📧</a:t>
            </a:r>
            <a:r>
              <a:rPr lang="en-IN" sz="1400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Mail</a:t>
            </a:r>
            <a:r>
              <a:rPr lang="en-IN" sz="1400" dirty="0">
                <a:latin typeface="Comic Sans MS" panose="030F0702030302020204" pitchFamily="66" charset="0"/>
              </a:rPr>
              <a:t>@gmail.com</a:t>
            </a:r>
          </a:p>
          <a:p>
            <a:br>
              <a:rPr lang="en-IN" sz="1400" dirty="0">
                <a:latin typeface="Comic Sans MS" panose="030F0702030302020204" pitchFamily="66" charset="0"/>
              </a:rPr>
            </a:br>
            <a:r>
              <a:rPr lang="en-IN" sz="1400" dirty="0">
                <a:latin typeface="Comic Sans MS" panose="030F0702030302020204" pitchFamily="66" charset="0"/>
              </a:rPr>
              <a:t>🔗 </a:t>
            </a:r>
            <a:r>
              <a:rPr lang="en-IN" sz="1400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IN" sz="1400" dirty="0">
              <a:latin typeface="Comic Sans MS" panose="030F0702030302020204" pitchFamily="66" charset="0"/>
            </a:endParaRPr>
          </a:p>
          <a:p>
            <a:br>
              <a:rPr lang="en-IN" sz="1400" dirty="0">
                <a:latin typeface="Comic Sans MS" panose="030F0702030302020204" pitchFamily="66" charset="0"/>
              </a:rPr>
            </a:br>
            <a:r>
              <a:rPr lang="en-IN" sz="1400" dirty="0">
                <a:latin typeface="Comic Sans MS" panose="030F0702030302020204" pitchFamily="66" charset="0"/>
              </a:rPr>
              <a:t>💻 </a:t>
            </a:r>
            <a:r>
              <a:rPr lang="en-IN" sz="1400" dirty="0">
                <a:latin typeface="Comic Sans MS" panose="030F0702030302020204" pitchFamily="66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IN" sz="1400" dirty="0">
              <a:latin typeface="Comic Sans MS" panose="030F0702030302020204" pitchFamily="66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2D9D6AE-6176-A556-6F1F-8C352702E19C}"/>
              </a:ext>
            </a:extLst>
          </p:cNvPr>
          <p:cNvSpPr/>
          <p:nvPr/>
        </p:nvSpPr>
        <p:spPr>
          <a:xfrm>
            <a:off x="8337716" y="3284984"/>
            <a:ext cx="2736304" cy="2586744"/>
          </a:xfrm>
          <a:prstGeom prst="flowChartConnector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96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86045" y="380999"/>
            <a:ext cx="9144001" cy="1371600"/>
          </a:xfrm>
        </p:spPr>
        <p:txBody>
          <a:bodyPr/>
          <a:lstStyle/>
          <a:p>
            <a:r>
              <a:rPr lang="en-IN" b="1" dirty="0"/>
              <a:t>Business Challenge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2E81-7DD5-11C2-F356-5197F69AF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38" y="2089481"/>
            <a:ext cx="9134391" cy="41148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Management lacks timely insights for </a:t>
            </a:r>
          </a:p>
          <a:p>
            <a:pPr marL="0" indent="0">
              <a:buNone/>
            </a:pPr>
            <a:r>
              <a:rPr lang="en-US" dirty="0"/>
              <a:t>data-driven decisions.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Solution:</a:t>
            </a:r>
          </a:p>
          <a:p>
            <a:br>
              <a:rPr lang="en-US" dirty="0"/>
            </a:br>
            <a:r>
              <a:rPr lang="en-US" dirty="0"/>
              <a:t>Hire analysts who can:</a:t>
            </a:r>
          </a:p>
          <a:p>
            <a:r>
              <a:rPr lang="en-US" dirty="0"/>
              <a:t>Handle complex SQL tasks</a:t>
            </a:r>
          </a:p>
          <a:p>
            <a:r>
              <a:rPr lang="en-US" dirty="0"/>
              <a:t>Communicate data insights clearly</a:t>
            </a:r>
          </a:p>
          <a:p>
            <a:r>
              <a:rPr lang="en-US" dirty="0"/>
              <a:t>Create executive-level dashboards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29C1B-268E-2557-4A22-F9858207C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9" b="6279"/>
          <a:stretch>
            <a:fillRect/>
          </a:stretch>
        </p:blipFill>
        <p:spPr>
          <a:xfrm>
            <a:off x="6670476" y="922412"/>
            <a:ext cx="4190992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0064-1177-F176-4818-0F59C48F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92" y="404664"/>
            <a:ext cx="8692399" cy="1562472"/>
          </a:xfrm>
        </p:spPr>
        <p:txBody>
          <a:bodyPr/>
          <a:lstStyle/>
          <a:p>
            <a:r>
              <a:rPr lang="en-IN" dirty="0"/>
              <a:t>Insights from Ad-Hoc Requests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EC8F649-1904-64C3-7460-31962655E4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083400"/>
              </p:ext>
            </p:extLst>
          </p:nvPr>
        </p:nvGraphicFramePr>
        <p:xfrm>
          <a:off x="2349996" y="2060848"/>
          <a:ext cx="7810059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730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72B354-C098-AF11-C691-58B542898043}"/>
              </a:ext>
            </a:extLst>
          </p:cNvPr>
          <p:cNvSpPr txBox="1"/>
          <p:nvPr/>
        </p:nvSpPr>
        <p:spPr>
          <a:xfrm>
            <a:off x="693812" y="620688"/>
            <a:ext cx="79461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1. Provide the list of markets in which customer "</a:t>
            </a:r>
            <a:r>
              <a:rPr lang="en-US" sz="3200" dirty="0" err="1"/>
              <a:t>Atliq</a:t>
            </a:r>
            <a:r>
              <a:rPr lang="en-US" sz="3200" dirty="0"/>
              <a:t> Exclusive" operates its business in the APAC region. 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6431E-487F-876D-A5C4-D9AAE64F5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98" y="1183731"/>
            <a:ext cx="3037714" cy="4405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8C1F41-34A0-528F-44E7-CC846E30523C}"/>
              </a:ext>
            </a:extLst>
          </p:cNvPr>
          <p:cNvSpPr txBox="1"/>
          <p:nvPr/>
        </p:nvSpPr>
        <p:spPr>
          <a:xfrm>
            <a:off x="837828" y="6211669"/>
            <a:ext cx="11134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Atliq</a:t>
            </a:r>
            <a:r>
              <a:rPr lang="en-US" dirty="0"/>
              <a:t> </a:t>
            </a:r>
            <a:r>
              <a:rPr lang="en-US" dirty="0" err="1"/>
              <a:t>Hardwares</a:t>
            </a:r>
            <a:r>
              <a:rPr lang="en-US" dirty="0"/>
              <a:t> has a well-established presence in key Asia-Pacific markets, including India, Japan, Indonesia, and more. India stands out as a core market, consistently driving performance.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CE212-E78B-6B24-0FD3-0E119FE13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844" y="2436813"/>
            <a:ext cx="5976664" cy="3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8203-B4A1-B55A-9958-F7B3BCC2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D5B302-6D01-6939-6BA5-9BB5192B2873}"/>
              </a:ext>
            </a:extLst>
          </p:cNvPr>
          <p:cNvSpPr txBox="1"/>
          <p:nvPr/>
        </p:nvSpPr>
        <p:spPr>
          <a:xfrm>
            <a:off x="693812" y="620688"/>
            <a:ext cx="79461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2.What is the percentage of unique product increase in 2021 vs. 2020? The final output contains these fields, unique_products_2020 unique_products_2021 </a:t>
            </a:r>
            <a:r>
              <a:rPr lang="en-US" sz="2800" dirty="0" err="1"/>
              <a:t>percentage_chg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F779A-E917-1D52-74B3-EC218D6AD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3031010"/>
            <a:ext cx="7546064" cy="129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A9BAE-8F89-1843-5C7D-27687CA7FBE1}"/>
              </a:ext>
            </a:extLst>
          </p:cNvPr>
          <p:cNvSpPr txBox="1"/>
          <p:nvPr/>
        </p:nvSpPr>
        <p:spPr>
          <a:xfrm>
            <a:off x="0" y="6211669"/>
            <a:ext cx="12071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company's overall business performance and activity grew significantly from 2020 to 2021, indicating healthy progress and market expansion.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E84324-1AF1-CDF3-E295-BDCA5666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796" y="610749"/>
            <a:ext cx="2103302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A0A8-0984-63BB-A667-94A065E6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560DD-3EDF-F1C0-FD84-1AE6B913BB75}"/>
              </a:ext>
            </a:extLst>
          </p:cNvPr>
          <p:cNvSpPr txBox="1"/>
          <p:nvPr/>
        </p:nvSpPr>
        <p:spPr>
          <a:xfrm>
            <a:off x="693812" y="620688"/>
            <a:ext cx="79461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3. Provide a report with all the unique product counts for each segment and sort them in descending order of product counts. The final output contains 2 fields, segment </a:t>
            </a:r>
            <a:r>
              <a:rPr lang="en-US" sz="2800" dirty="0" err="1"/>
              <a:t>product_count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3D26B-31A7-D5D8-07A2-263EE8D9E4F0}"/>
              </a:ext>
            </a:extLst>
          </p:cNvPr>
          <p:cNvSpPr txBox="1"/>
          <p:nvPr/>
        </p:nvSpPr>
        <p:spPr>
          <a:xfrm>
            <a:off x="0" y="6211669"/>
            <a:ext cx="12071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company's overall business performance and activity grew significantly from 2020 to 2021, indicating healthy progress and market expansion.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A2633-60F0-19AC-DE86-17C39B613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2924944"/>
            <a:ext cx="6336704" cy="2304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47CC0-F092-E6EE-F84F-9D076A2F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113" y="620688"/>
            <a:ext cx="3147333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57435-B199-B95C-19FF-428A9FB2A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62DCE-2945-3626-BD04-0FB4C5EA41CE}"/>
              </a:ext>
            </a:extLst>
          </p:cNvPr>
          <p:cNvSpPr txBox="1"/>
          <p:nvPr/>
        </p:nvSpPr>
        <p:spPr>
          <a:xfrm>
            <a:off x="693812" y="620688"/>
            <a:ext cx="79461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4. Follow-up: Which segment had the most increase in unique products in 2021 vs 2020? The final output contains these fields, segment product_count_2020 product_count_2021 difference 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DFCCC-A15A-9A9E-5954-A77E67BF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3142363"/>
            <a:ext cx="5599181" cy="2052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86D1B-65C1-2610-C513-BB5A9DD09A58}"/>
              </a:ext>
            </a:extLst>
          </p:cNvPr>
          <p:cNvSpPr txBox="1"/>
          <p:nvPr/>
        </p:nvSpPr>
        <p:spPr>
          <a:xfrm>
            <a:off x="0" y="6148566"/>
            <a:ext cx="12188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Every major product category—like accessories, desktops, and storage—saw an increase in sales. Notably, desktops had the highest growth rate, suggesting a shift in customer preference or improved product demand.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BEA2F-60A6-908B-BD4B-3C1B8E243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08" y="2132856"/>
            <a:ext cx="4652486" cy="355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5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3C967-A0D4-651B-A8AD-595C49596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04EE37-A6E8-3AA0-C90D-EB3CFFD05691}"/>
              </a:ext>
            </a:extLst>
          </p:cNvPr>
          <p:cNvSpPr txBox="1"/>
          <p:nvPr/>
        </p:nvSpPr>
        <p:spPr>
          <a:xfrm>
            <a:off x="693812" y="620688"/>
            <a:ext cx="79461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5. Get the products that have the highest and lowest manufacturing costs. The final output should contain these fields, </a:t>
            </a:r>
            <a:r>
              <a:rPr lang="en-US" sz="2800" dirty="0" err="1"/>
              <a:t>product_code</a:t>
            </a:r>
            <a:r>
              <a:rPr lang="en-US" sz="2800" dirty="0"/>
              <a:t> product </a:t>
            </a:r>
            <a:r>
              <a:rPr lang="en-US" sz="2800" dirty="0" err="1"/>
              <a:t>manufacturing_cost</a:t>
            </a:r>
            <a:r>
              <a:rPr lang="en-US" sz="2800" dirty="0"/>
              <a:t> 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E48DE-D7A5-C105-DE7D-54BBA8B2F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3" y="2953543"/>
            <a:ext cx="6496172" cy="1267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E27FF-9B8A-3E94-68A7-943A6CF4532A}"/>
              </a:ext>
            </a:extLst>
          </p:cNvPr>
          <p:cNvSpPr txBox="1"/>
          <p:nvPr/>
        </p:nvSpPr>
        <p:spPr>
          <a:xfrm>
            <a:off x="117748" y="6217477"/>
            <a:ext cx="12359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Certain products and manufacturing units stand out for their efficiency and volume. These should be prioritized for scaling, bundling, or further innovation.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68750-FDAC-B491-0A92-1CFC21172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60" y="1946889"/>
            <a:ext cx="2135372" cy="36423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C6ACBC-03D5-5660-65DB-0D7FBAA0C055}"/>
              </a:ext>
            </a:extLst>
          </p:cNvPr>
          <p:cNvSpPr/>
          <p:nvPr/>
        </p:nvSpPr>
        <p:spPr>
          <a:xfrm>
            <a:off x="9351116" y="1946889"/>
            <a:ext cx="2458078" cy="30798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B0C3D-420C-C076-B38A-F96185EF9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662" y="5026767"/>
            <a:ext cx="2402531" cy="5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916</TotalTime>
  <Words>1077</Words>
  <Application>Microsoft Office PowerPoint</Application>
  <PresentationFormat>Custom</PresentationFormat>
  <Paragraphs>91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Comic Sans MS</vt:lpstr>
      <vt:lpstr>Corbel</vt:lpstr>
      <vt:lpstr>Digital Blue Tunnel 16x9</vt:lpstr>
      <vt:lpstr>Executive Insights for Atliq Hardware using SQL &amp; Tableau</vt:lpstr>
      <vt:lpstr>About Atliq Hardwares</vt:lpstr>
      <vt:lpstr>Business Challenge</vt:lpstr>
      <vt:lpstr>Insights from Ad-Hoc Requests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Summary of Insights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Bhuvaneswari Kapuluru</dc:creator>
  <cp:lastModifiedBy>Bhuvaneswari Kapuluru</cp:lastModifiedBy>
  <cp:revision>4</cp:revision>
  <dcterms:created xsi:type="dcterms:W3CDTF">2025-06-24T16:03:17Z</dcterms:created>
  <dcterms:modified xsi:type="dcterms:W3CDTF">2025-06-25T14:54:59Z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